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sldIdLst>
    <p:sldId id="256" r:id="rId3"/>
    <p:sldId id="2560" r:id="rId4"/>
    <p:sldId id="2561" r:id="rId5"/>
    <p:sldId id="2562" r:id="rId6"/>
    <p:sldId id="2558" r:id="rId7"/>
    <p:sldId id="2559" r:id="rId8"/>
  </p:sldIdLst>
  <p:sldSz cx="12192000" cy="6858000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B8DE25C-F8A1-E2ED-2BA1-455CCCD84C51}" name="Jorge Alejandro Hidalgo López" initials="JH" userId="S::jhidalgo@icafe.cr::165ae0b1-4c40-4a51-b33d-0577af1465f0" providerId="AD"/>
  <p188:author id="{AE95C884-D084-C9DC-0CCA-D1FDF7D8394A}" name="MARIA VALERIA CORTES ARGUEDAS" initials="MC" userId="S::mcortesa@ulicori.net::8ca958ba-f199-46ff-81f1-9e8308162b65" providerId="AD"/>
  <p188:author id="{D3BC1BEE-A921-8A99-EEBF-820515B07BA4}" name="Alcides Quirós Madrigal" initials="AQ" userId="S::aquiros@icafe.cr::563ef6b0-44ac-4dc2-bb80-7730568c189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06CA"/>
    <a:srgbClr val="60FF4B"/>
    <a:srgbClr val="FF3300"/>
    <a:srgbClr val="00B0F0"/>
    <a:srgbClr val="002060"/>
    <a:srgbClr val="34507B"/>
    <a:srgbClr val="499057"/>
    <a:srgbClr val="83A589"/>
    <a:srgbClr val="6DA67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1252BA-E29E-4467-8AA4-7D276C2A9A44}" v="6" dt="2026-10-20T17:29:32.7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52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8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an Carlos Castillo Molina" userId="3321f39d-c43d-4dc1-aab8-e37c264880eb" providerId="ADAL" clId="{CF0E7DC8-4F83-4E08-A75A-7ECE842A8D81}"/>
    <pc:docChg chg="undo redo custSel addSld delSld modSld">
      <pc:chgData name="Juan Carlos Castillo Molina" userId="3321f39d-c43d-4dc1-aab8-e37c264880eb" providerId="ADAL" clId="{CF0E7DC8-4F83-4E08-A75A-7ECE842A8D81}" dt="2026-10-20T17:29:39.370" v="1987" actId="14100"/>
      <pc:docMkLst>
        <pc:docMk/>
      </pc:docMkLst>
      <pc:sldChg chg="modSp mod">
        <pc:chgData name="Juan Carlos Castillo Molina" userId="3321f39d-c43d-4dc1-aab8-e37c264880eb" providerId="ADAL" clId="{CF0E7DC8-4F83-4E08-A75A-7ECE842A8D81}" dt="2026-10-20T16:42:03.726" v="1919" actId="20577"/>
        <pc:sldMkLst>
          <pc:docMk/>
          <pc:sldMk cId="4284725626" sldId="256"/>
        </pc:sldMkLst>
        <pc:spChg chg="mod">
          <ac:chgData name="Juan Carlos Castillo Molina" userId="3321f39d-c43d-4dc1-aab8-e37c264880eb" providerId="ADAL" clId="{CF0E7DC8-4F83-4E08-A75A-7ECE842A8D81}" dt="2026-10-20T16:42:03.726" v="1919" actId="20577"/>
          <ac:spMkLst>
            <pc:docMk/>
            <pc:sldMk cId="4284725626" sldId="256"/>
            <ac:spMk id="6" creationId="{36AB1472-46B9-4B0A-99DC-7E1FA61E84DC}"/>
          </ac:spMkLst>
        </pc:spChg>
      </pc:sldChg>
      <pc:sldChg chg="addSp delSp modSp mod">
        <pc:chgData name="Juan Carlos Castillo Molina" userId="3321f39d-c43d-4dc1-aab8-e37c264880eb" providerId="ADAL" clId="{CF0E7DC8-4F83-4E08-A75A-7ECE842A8D81}" dt="2026-10-20T17:24:39.196" v="1984" actId="14100"/>
        <pc:sldMkLst>
          <pc:docMk/>
          <pc:sldMk cId="1636667196" sldId="2558"/>
        </pc:sldMkLst>
        <pc:spChg chg="mod">
          <ac:chgData name="Juan Carlos Castillo Molina" userId="3321f39d-c43d-4dc1-aab8-e37c264880eb" providerId="ADAL" clId="{CF0E7DC8-4F83-4E08-A75A-7ECE842A8D81}" dt="2026-10-20T16:42:44.508" v="1954" actId="20577"/>
          <ac:spMkLst>
            <pc:docMk/>
            <pc:sldMk cId="1636667196" sldId="2558"/>
            <ac:spMk id="4" creationId="{A60CFAD0-C18E-8430-5653-649ADF4BEE77}"/>
          </ac:spMkLst>
        </pc:spChg>
        <pc:graphicFrameChg chg="add mod modGraphic">
          <ac:chgData name="Juan Carlos Castillo Molina" userId="3321f39d-c43d-4dc1-aab8-e37c264880eb" providerId="ADAL" clId="{CF0E7DC8-4F83-4E08-A75A-7ECE842A8D81}" dt="2026-10-20T17:24:16.888" v="1977" actId="14100"/>
          <ac:graphicFrameMkLst>
            <pc:docMk/>
            <pc:sldMk cId="1636667196" sldId="2558"/>
            <ac:graphicFrameMk id="5" creationId="{B2A221EE-9011-2FE6-021D-594CDEA767AC}"/>
          </ac:graphicFrameMkLst>
        </pc:graphicFrameChg>
        <pc:graphicFrameChg chg="add del mod modGraphic">
          <ac:chgData name="Juan Carlos Castillo Molina" userId="3321f39d-c43d-4dc1-aab8-e37c264880eb" providerId="ADAL" clId="{CF0E7DC8-4F83-4E08-A75A-7ECE842A8D81}" dt="2026-10-20T16:42:41.822" v="1952" actId="478"/>
          <ac:graphicFrameMkLst>
            <pc:docMk/>
            <pc:sldMk cId="1636667196" sldId="2558"/>
            <ac:graphicFrameMk id="6" creationId="{7031A448-FD1C-ABA1-2612-67C008E82359}"/>
          </ac:graphicFrameMkLst>
        </pc:graphicFrameChg>
        <pc:graphicFrameChg chg="add del mod">
          <ac:chgData name="Juan Carlos Castillo Molina" userId="3321f39d-c43d-4dc1-aab8-e37c264880eb" providerId="ADAL" clId="{CF0E7DC8-4F83-4E08-A75A-7ECE842A8D81}" dt="2026-10-20T17:24:18.562" v="1978" actId="478"/>
          <ac:graphicFrameMkLst>
            <pc:docMk/>
            <pc:sldMk cId="1636667196" sldId="2558"/>
            <ac:graphicFrameMk id="7" creationId="{7C91938B-C033-45A8-B772-192C7F469E4B}"/>
          </ac:graphicFrameMkLst>
        </pc:graphicFrameChg>
        <pc:graphicFrameChg chg="add mod">
          <ac:chgData name="Juan Carlos Castillo Molina" userId="3321f39d-c43d-4dc1-aab8-e37c264880eb" providerId="ADAL" clId="{CF0E7DC8-4F83-4E08-A75A-7ECE842A8D81}" dt="2026-10-20T17:24:39.196" v="1984" actId="14100"/>
          <ac:graphicFrameMkLst>
            <pc:docMk/>
            <pc:sldMk cId="1636667196" sldId="2558"/>
            <ac:graphicFrameMk id="8" creationId="{7C91938B-C033-45A8-B772-192C7F469E4B}"/>
          </ac:graphicFrameMkLst>
        </pc:graphicFrameChg>
      </pc:sldChg>
      <pc:sldChg chg="addSp delSp modSp mod">
        <pc:chgData name="Juan Carlos Castillo Molina" userId="3321f39d-c43d-4dc1-aab8-e37c264880eb" providerId="ADAL" clId="{CF0E7DC8-4F83-4E08-A75A-7ECE842A8D81}" dt="2026-10-20T17:29:39.370" v="1987" actId="14100"/>
        <pc:sldMkLst>
          <pc:docMk/>
          <pc:sldMk cId="1991370206" sldId="2559"/>
        </pc:sldMkLst>
        <pc:spChg chg="mod">
          <ac:chgData name="Juan Carlos Castillo Molina" userId="3321f39d-c43d-4dc1-aab8-e37c264880eb" providerId="ADAL" clId="{CF0E7DC8-4F83-4E08-A75A-7ECE842A8D81}" dt="2026-10-06T18:29:39.379" v="1836" actId="20577"/>
          <ac:spMkLst>
            <pc:docMk/>
            <pc:sldMk cId="1991370206" sldId="2559"/>
            <ac:spMk id="3" creationId="{17FB8DA8-45C0-2404-B43D-2AC245B93FBC}"/>
          </ac:spMkLst>
        </pc:spChg>
        <pc:spChg chg="mod">
          <ac:chgData name="Juan Carlos Castillo Molina" userId="3321f39d-c43d-4dc1-aab8-e37c264880eb" providerId="ADAL" clId="{CF0E7DC8-4F83-4E08-A75A-7ECE842A8D81}" dt="2026-10-20T16:42:48.766" v="1956" actId="20577"/>
          <ac:spMkLst>
            <pc:docMk/>
            <pc:sldMk cId="1991370206" sldId="2559"/>
            <ac:spMk id="4" creationId="{2B426963-1096-9604-3DE9-AE1AC8FC6352}"/>
          </ac:spMkLst>
        </pc:spChg>
        <pc:graphicFrameChg chg="add del mod modGraphic">
          <ac:chgData name="Juan Carlos Castillo Molina" userId="3321f39d-c43d-4dc1-aab8-e37c264880eb" providerId="ADAL" clId="{CF0E7DC8-4F83-4E08-A75A-7ECE842A8D81}" dt="2026-10-20T16:42:50.801" v="1957" actId="478"/>
          <ac:graphicFrameMkLst>
            <pc:docMk/>
            <pc:sldMk cId="1991370206" sldId="2559"/>
            <ac:graphicFrameMk id="5" creationId="{361410B3-BE1F-F161-31FB-402A45343516}"/>
          </ac:graphicFrameMkLst>
        </pc:graphicFrameChg>
        <pc:graphicFrameChg chg="add mod modGraphic">
          <ac:chgData name="Juan Carlos Castillo Molina" userId="3321f39d-c43d-4dc1-aab8-e37c264880eb" providerId="ADAL" clId="{CF0E7DC8-4F83-4E08-A75A-7ECE842A8D81}" dt="2026-10-20T17:29:39.370" v="1987" actId="14100"/>
          <ac:graphicFrameMkLst>
            <pc:docMk/>
            <pc:sldMk cId="1991370206" sldId="2559"/>
            <ac:graphicFrameMk id="6" creationId="{7670810C-DB50-2565-59D5-0F00310C9BEF}"/>
          </ac:graphicFrameMkLst>
        </pc:graphicFrameChg>
      </pc:sldChg>
      <pc:sldChg chg="addSp delSp modSp mod">
        <pc:chgData name="Juan Carlos Castillo Molina" userId="3321f39d-c43d-4dc1-aab8-e37c264880eb" providerId="ADAL" clId="{CF0E7DC8-4F83-4E08-A75A-7ECE842A8D81}" dt="2026-10-20T16:43:07.591" v="1961" actId="14100"/>
        <pc:sldMkLst>
          <pc:docMk/>
          <pc:sldMk cId="1480523509" sldId="2560"/>
        </pc:sldMkLst>
        <pc:spChg chg="mod">
          <ac:chgData name="Juan Carlos Castillo Molina" userId="3321f39d-c43d-4dc1-aab8-e37c264880eb" providerId="ADAL" clId="{CF0E7DC8-4F83-4E08-A75A-7ECE842A8D81}" dt="2026-10-20T16:42:15.118" v="1942" actId="20577"/>
          <ac:spMkLst>
            <pc:docMk/>
            <pc:sldMk cId="1480523509" sldId="2560"/>
            <ac:spMk id="13" creationId="{FA668C88-CCA5-236F-DB43-5BB14BEE2208}"/>
          </ac:spMkLst>
        </pc:spChg>
        <pc:spChg chg="mod">
          <ac:chgData name="Juan Carlos Castillo Molina" userId="3321f39d-c43d-4dc1-aab8-e37c264880eb" providerId="ADAL" clId="{CF0E7DC8-4F83-4E08-A75A-7ECE842A8D81}" dt="2026-10-20T16:42:23.933" v="1945" actId="20577"/>
          <ac:spMkLst>
            <pc:docMk/>
            <pc:sldMk cId="1480523509" sldId="2560"/>
            <ac:spMk id="14" creationId="{ED9C0109-8FE2-7AA7-B0C9-DA1EFF2B43DF}"/>
          </ac:spMkLst>
        </pc:spChg>
        <pc:graphicFrameChg chg="add del mod modGraphic">
          <ac:chgData name="Juan Carlos Castillo Molina" userId="3321f39d-c43d-4dc1-aab8-e37c264880eb" providerId="ADAL" clId="{CF0E7DC8-4F83-4E08-A75A-7ECE842A8D81}" dt="2026-10-20T16:42:20.581" v="1943" actId="478"/>
          <ac:graphicFrameMkLst>
            <pc:docMk/>
            <pc:sldMk cId="1480523509" sldId="2560"/>
            <ac:graphicFrameMk id="2" creationId="{FF7772B9-B59F-1D05-4E07-E892F0B8A62A}"/>
          </ac:graphicFrameMkLst>
        </pc:graphicFrameChg>
        <pc:graphicFrameChg chg="add mod modGraphic">
          <ac:chgData name="Juan Carlos Castillo Molina" userId="3321f39d-c43d-4dc1-aab8-e37c264880eb" providerId="ADAL" clId="{CF0E7DC8-4F83-4E08-A75A-7ECE842A8D81}" dt="2026-10-20T16:43:07.591" v="1961" actId="14100"/>
          <ac:graphicFrameMkLst>
            <pc:docMk/>
            <pc:sldMk cId="1480523509" sldId="2560"/>
            <ac:graphicFrameMk id="3" creationId="{E4913E87-9DCF-E61B-F3C5-D5DD3CB182B0}"/>
          </ac:graphicFrameMkLst>
        </pc:graphicFrameChg>
      </pc:sldChg>
      <pc:sldChg chg="addSp delSp modSp add mod">
        <pc:chgData name="Juan Carlos Castillo Molina" userId="3321f39d-c43d-4dc1-aab8-e37c264880eb" providerId="ADAL" clId="{CF0E7DC8-4F83-4E08-A75A-7ECE842A8D81}" dt="2026-10-20T17:19:30.906" v="1974" actId="1076"/>
        <pc:sldMkLst>
          <pc:docMk/>
          <pc:sldMk cId="1295303183" sldId="2561"/>
        </pc:sldMkLst>
        <pc:spChg chg="mod">
          <ac:chgData name="Juan Carlos Castillo Molina" userId="3321f39d-c43d-4dc1-aab8-e37c264880eb" providerId="ADAL" clId="{CF0E7DC8-4F83-4E08-A75A-7ECE842A8D81}" dt="2026-10-20T16:42:31.450" v="1948" actId="20577"/>
          <ac:spMkLst>
            <pc:docMk/>
            <pc:sldMk cId="1295303183" sldId="2561"/>
            <ac:spMk id="3" creationId="{2003DEE0-CD2D-530B-7F1C-3A6F1C6D814D}"/>
          </ac:spMkLst>
        </pc:spChg>
        <pc:graphicFrameChg chg="add mod modGraphic">
          <ac:chgData name="Juan Carlos Castillo Molina" userId="3321f39d-c43d-4dc1-aab8-e37c264880eb" providerId="ADAL" clId="{CF0E7DC8-4F83-4E08-A75A-7ECE842A8D81}" dt="2026-10-20T17:19:30.906" v="1974" actId="1076"/>
          <ac:graphicFrameMkLst>
            <pc:docMk/>
            <pc:sldMk cId="1295303183" sldId="2561"/>
            <ac:graphicFrameMk id="5" creationId="{653B94BA-CF9B-155A-ABE7-01ECB9D077AB}"/>
          </ac:graphicFrameMkLst>
        </pc:graphicFrameChg>
        <pc:graphicFrameChg chg="add del mod modGraphic">
          <ac:chgData name="Juan Carlos Castillo Molina" userId="3321f39d-c43d-4dc1-aab8-e37c264880eb" providerId="ADAL" clId="{CF0E7DC8-4F83-4E08-A75A-7ECE842A8D81}" dt="2026-10-20T16:42:28.494" v="1946" actId="478"/>
          <ac:graphicFrameMkLst>
            <pc:docMk/>
            <pc:sldMk cId="1295303183" sldId="2561"/>
            <ac:graphicFrameMk id="6" creationId="{555930F4-F509-1E53-A524-13E53996E084}"/>
          </ac:graphicFrameMkLst>
        </pc:graphicFrameChg>
      </pc:sldChg>
      <pc:sldChg chg="addSp delSp modSp add mod">
        <pc:chgData name="Juan Carlos Castillo Molina" userId="3321f39d-c43d-4dc1-aab8-e37c264880eb" providerId="ADAL" clId="{CF0E7DC8-4F83-4E08-A75A-7ECE842A8D81}" dt="2026-10-20T17:15:10.401" v="1969" actId="1076"/>
        <pc:sldMkLst>
          <pc:docMk/>
          <pc:sldMk cId="11013152" sldId="2562"/>
        </pc:sldMkLst>
        <pc:spChg chg="mod">
          <ac:chgData name="Juan Carlos Castillo Molina" userId="3321f39d-c43d-4dc1-aab8-e37c264880eb" providerId="ADAL" clId="{CF0E7DC8-4F83-4E08-A75A-7ECE842A8D81}" dt="2026-10-20T16:42:38.083" v="1951" actId="20577"/>
          <ac:spMkLst>
            <pc:docMk/>
            <pc:sldMk cId="11013152" sldId="2562"/>
            <ac:spMk id="8" creationId="{095E6C09-DA4D-A64F-3C9D-CB35E8080614}"/>
          </ac:spMkLst>
        </pc:spChg>
        <pc:graphicFrameChg chg="add del mod modGraphic">
          <ac:chgData name="Juan Carlos Castillo Molina" userId="3321f39d-c43d-4dc1-aab8-e37c264880eb" providerId="ADAL" clId="{CF0E7DC8-4F83-4E08-A75A-7ECE842A8D81}" dt="2026-10-20T16:42:34.707" v="1949" actId="478"/>
          <ac:graphicFrameMkLst>
            <pc:docMk/>
            <pc:sldMk cId="11013152" sldId="2562"/>
            <ac:graphicFrameMk id="2" creationId="{DA15256E-170A-21D1-0396-9DBF20387621}"/>
          </ac:graphicFrameMkLst>
        </pc:graphicFrameChg>
        <pc:graphicFrameChg chg="add mod modGraphic">
          <ac:chgData name="Juan Carlos Castillo Molina" userId="3321f39d-c43d-4dc1-aab8-e37c264880eb" providerId="ADAL" clId="{CF0E7DC8-4F83-4E08-A75A-7ECE842A8D81}" dt="2026-10-20T17:15:10.401" v="1969" actId="1076"/>
          <ac:graphicFrameMkLst>
            <pc:docMk/>
            <pc:sldMk cId="11013152" sldId="2562"/>
            <ac:graphicFrameMk id="3" creationId="{5B0F98DC-2804-BAD5-2D52-83770997FD0B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'Diap 6'!$O$185</c:f>
              <c:strCache>
                <c:ptCount val="1"/>
                <c:pt idx="0">
                  <c:v>Precio Promedio Exportacion USD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9455-4E35-AD88-F288750B97BD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solidFill>
                  <a:srgbClr val="7030A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455-4E35-AD88-F288750B97BD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9455-4E35-AD88-F288750B97BD}"/>
              </c:ext>
            </c:extLst>
          </c:dPt>
          <c:dLbls>
            <c:dLbl>
              <c:idx val="0"/>
              <c:layout>
                <c:manualLayout>
                  <c:x val="-2.0492588145942216E-2"/>
                  <c:y val="-2.74961291138040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455-4E35-AD88-F288750B97BD}"/>
                </c:ext>
              </c:extLst>
            </c:dLbl>
            <c:dLbl>
              <c:idx val="1"/>
              <c:layout>
                <c:manualLayout>
                  <c:x val="-1.3593218643346504E-3"/>
                  <c:y val="1.85644542050462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5-4E35-AD88-F288750B97BD}"/>
                </c:ext>
              </c:extLst>
            </c:dLbl>
            <c:dLbl>
              <c:idx val="2"/>
              <c:layout>
                <c:manualLayout>
                  <c:x val="2.0590847261088736E-2"/>
                  <c:y val="-5.01635251923593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455-4E35-AD88-F288750B97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'Diap 6'!$Q$184:$S$184</c:f>
              <c:strCache>
                <c:ptCount val="3"/>
                <c:pt idx="0">
                  <c:v>2023-2024</c:v>
                </c:pt>
                <c:pt idx="1">
                  <c:v> 2024-2025 </c:v>
                </c:pt>
                <c:pt idx="2">
                  <c:v> 2025-2026 </c:v>
                </c:pt>
              </c:strCache>
            </c:strRef>
          </c:cat>
          <c:val>
            <c:numRef>
              <c:f>'Diap 6'!$Q$185:$S$185</c:f>
              <c:numCache>
                <c:formatCode>_(* #,##0.00_);_(* \(#,##0.00\);_(* "-"??_);_(@_)</c:formatCode>
                <c:ptCount val="3"/>
                <c:pt idx="0">
                  <c:v>257.02999999999997</c:v>
                </c:pt>
                <c:pt idx="1">
                  <c:v>329.58</c:v>
                </c:pt>
                <c:pt idx="2">
                  <c:v>316.45999999999998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455-4E35-AD88-F288750B9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40128896"/>
        <c:axId val="1015779808"/>
      </c:barChart>
      <c:lineChart>
        <c:grouping val="standard"/>
        <c:varyColors val="0"/>
        <c:ser>
          <c:idx val="1"/>
          <c:order val="1"/>
          <c:tx>
            <c:strRef>
              <c:f>'Diap 6'!$O$186</c:f>
              <c:strCache>
                <c:ptCount val="1"/>
                <c:pt idx="0">
                  <c:v>Precio Promedio CN CRC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'Diap 6'!$Q$184:$S$184</c:f>
              <c:strCache>
                <c:ptCount val="3"/>
                <c:pt idx="0">
                  <c:v>2023-2024</c:v>
                </c:pt>
                <c:pt idx="1">
                  <c:v> 2024-2025 </c:v>
                </c:pt>
                <c:pt idx="2">
                  <c:v> 2025-2026 </c:v>
                </c:pt>
              </c:strCache>
            </c:strRef>
          </c:cat>
          <c:val>
            <c:numRef>
              <c:f>'Diap 6'!$Q$186:$S$186</c:f>
              <c:numCache>
                <c:formatCode>_(* #,##0.00_);_(* \(#,##0.00\);_(* "-"??_);_(@_)</c:formatCode>
                <c:ptCount val="3"/>
                <c:pt idx="0">
                  <c:v>2327.84</c:v>
                </c:pt>
                <c:pt idx="1">
                  <c:v>3172.87</c:v>
                </c:pt>
                <c:pt idx="2">
                  <c:v>2359.84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455-4E35-AD88-F288750B9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8251136"/>
        <c:axId val="1454926112"/>
      </c:lineChart>
      <c:catAx>
        <c:axId val="1778251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4926112"/>
        <c:crosses val="autoZero"/>
        <c:auto val="1"/>
        <c:lblAlgn val="ctr"/>
        <c:lblOffset val="100"/>
        <c:noMultiLvlLbl val="0"/>
      </c:catAx>
      <c:valAx>
        <c:axId val="1454926112"/>
        <c:scaling>
          <c:orientation val="minMax"/>
        </c:scaling>
        <c:delete val="0"/>
        <c:axPos val="l"/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8251136"/>
        <c:crosses val="autoZero"/>
        <c:crossBetween val="between"/>
      </c:valAx>
      <c:valAx>
        <c:axId val="1015779808"/>
        <c:scaling>
          <c:orientation val="minMax"/>
        </c:scaling>
        <c:delete val="0"/>
        <c:axPos val="r"/>
        <c:numFmt formatCode="_(* #,##0.00_);_(* \(#,##0.00\);_(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0128896"/>
        <c:crosses val="max"/>
        <c:crossBetween val="between"/>
      </c:valAx>
      <c:catAx>
        <c:axId val="13401288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157798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674458729137146"/>
          <c:y val="0.82001018188034058"/>
          <c:w val="0.34320514761922272"/>
          <c:h val="0.163202427087244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D7B7C8-A469-4311-B95E-6D8224B95227}" type="datetimeFigureOut">
              <a:rPr lang="es-CR" smtClean="0"/>
              <a:t>20/10/2026</a:t>
            </a:fld>
            <a:endParaRPr lang="es-C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A1F829-7979-4A36-9F32-90186E00557B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970213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03BDD5-A8A1-C67F-A38C-78DF56A27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53A175E-A8FE-209C-5D4D-846C87B566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5F51D93-06A6-0FE2-B7B4-91EB0F7EF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20/10/2026</a:t>
            </a:fld>
            <a:endParaRPr lang="es-CR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2CBB32-D4A6-3B98-7983-5F72A5A47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B08B86-7823-6F6F-3341-50A964940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239446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843C13-8368-2EAD-F8D8-AE91DF944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97D5E9-D620-70BB-9103-FF1D67B60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01D6F6-57F9-7815-53C4-42D42917D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20/10/2026</a:t>
            </a:fld>
            <a:endParaRPr lang="es-CR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24964D-CA93-E897-B6DA-4C61670B0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FCA21D0-15B6-2E49-6622-2A0DAFEB5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367419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DCDD0E-2088-61C9-7539-47C5F3FE6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77C9777-449B-11E6-BED1-925DB4ED8D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22101B-6C94-4F45-F9A7-EA10DE951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20/10/2026</a:t>
            </a:fld>
            <a:endParaRPr lang="es-CR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E94393-91AC-BFC7-6206-E8091606C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8A2C4B-301B-DA52-826C-AEEAC0F2E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991440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9CA498-6434-F28F-CE89-FA9E7F374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5C7EBC-1B70-032A-614F-B47BCCFB46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FD85FDE-7A5D-0BF0-71EC-95EE21477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A519B95-71E4-9746-D0F1-E057D4940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20/10/2026</a:t>
            </a:fld>
            <a:endParaRPr lang="es-CR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5C4AE0D-23C5-5B3E-B798-8CCB14167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29B012-C15C-5E96-40FA-A717C3E39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945258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007A3E-4988-FE20-F418-0E4C84556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BE395AB-F06A-C957-D0DB-B739989C16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04D3E34-2D4D-AA8F-C0FB-9371CB217E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122E46C-4F7D-926A-D5D4-D289AB1358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103A4B1-EC34-312E-D9A2-D12EDAD31E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C02AF63-6DA5-071C-E96A-DFD95ADC4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20/10/2026</a:t>
            </a:fld>
            <a:endParaRPr lang="es-CR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E6D48E3-83B7-0BDE-41EB-2233DB3A8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FD08204-7965-8229-F59D-5E04ECAC9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4255070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1916D0-05D5-7FCF-1B6A-45696FB18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88C9CC-A92C-6D83-33F5-350CB98E1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20/10/2026</a:t>
            </a:fld>
            <a:endParaRPr lang="es-CR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7AE3D17-CD70-E369-F898-E17EC6470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E98C345-512D-8E09-E191-0D9C33DC1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415196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DA31D96-3F17-1126-D4A8-F36D13A2B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20/10/2026</a:t>
            </a:fld>
            <a:endParaRPr lang="es-CR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1AF8266-3B86-8507-170B-997C71BFD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2DD0F71-B6A8-2BB3-0688-C893987EA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1961598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9DCA8-59E7-0E48-FB3B-E053B134F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E8E429-B9D2-2362-4379-A9FCB46D1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FB3A743-5207-57B7-BC8C-39280263C1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52CF8F1-6C0B-725E-ABB5-C581324E5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20/10/2026</a:t>
            </a:fld>
            <a:endParaRPr lang="es-CR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38A5D6-069D-6B68-1FC1-BEFE97B58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2336C9-12F5-6D33-B681-B76DB6B05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061807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255E5E-7993-7B4A-0198-A3482DFCA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AE9DB97-3871-39C1-64CF-0E3822AF52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R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EAD103A-BA38-6BC5-9374-C84FD40D15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69D796E-B22D-7C61-4D71-8860F8685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20/10/2026</a:t>
            </a:fld>
            <a:endParaRPr lang="es-CR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8AA224B-9AA4-9A41-A7BD-EA672FC79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28D4753-5EDA-665C-86A2-D7C3ECCD9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633058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D78662-1229-BBD9-ED4F-7CD2B84AD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E3AEC37-2495-F4F1-4A8A-F2C2D56B28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D03268-2993-7362-01F1-7B178E45B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20/10/2026</a:t>
            </a:fld>
            <a:endParaRPr lang="es-CR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B042B6-6F4A-7C61-D93E-AFB94BAE0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FF14E3-C893-C586-30D7-86F4A68A4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63927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032230C-A85B-DA07-4D1B-535A9CE64D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458E66A-9500-B34D-BF8A-A3A76218CF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6B7372-D8EB-BBF8-2960-38AA0B62E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20/10/2026</a:t>
            </a:fld>
            <a:endParaRPr lang="es-CR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0B7256-2066-58DB-5E1F-7A02A89CA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92D311-6280-B163-5DC0-DD5828CD6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6685440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32286-C75B-6837-526E-F572947DE9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80AC37-C430-B844-8B13-2044354ACD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AE584-E98E-FD30-B2A5-124DCE166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10/20/2026</a:t>
            </a:fld>
            <a:endParaRPr lang="en-C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C7C40-9D2F-5FA6-F84B-818B7C5C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38657-BFB5-1532-1777-BC45808A5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2261291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B3416-9CED-258C-F651-F6F6DB2B7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37DD2-BE95-B682-DFA9-BAA64DBBFC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E097DF-4675-7875-F227-7876A35EC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10/20/2026</a:t>
            </a:fld>
            <a:endParaRPr lang="en-C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F2C80-8201-6548-4F6A-CEB74B046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7800C3-3587-2A78-79FD-505142D62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2459351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FD2BA-607F-AE7E-FE83-3ED8E6CB4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4A3514-E67A-5B6E-EBE8-75AD88BB6A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6F3730-93CC-F734-9106-35FC62EFF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10/20/2026</a:t>
            </a:fld>
            <a:endParaRPr lang="en-C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DCE47-FB6C-6C99-89D5-55E805B3C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6291D6-1BD8-A371-5F2A-7BC046227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2491839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30A2C-314B-29E5-92E4-EC655289E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B4CB4-E963-C58C-81BA-3A6656A36F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8BBE9D-E295-76EF-B1E7-F0513D3D74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1C420A-428A-D6FE-0B48-C56F26E23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10/20/2026</a:t>
            </a:fld>
            <a:endParaRPr lang="en-C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C32624-9BCC-5B59-D557-CD33D5871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D940B9-5B13-03CE-ACC6-9B71E0C88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1276882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E6148-00D6-7913-FF90-2A6C57301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BAE49-887B-5353-F8FF-7642200FEC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B1939A-29F6-0EAD-9CFD-4CEE1DD6A7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45D03F-8F2E-3175-BAAD-4CAD5000C0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6F954D-BD4C-002E-713D-A341E50B26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6AF955-07FA-8CD6-6EFD-B31216EB9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10/20/2026</a:t>
            </a:fld>
            <a:endParaRPr lang="en-C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A3D9CF-1B95-00C7-4D86-7F993CD69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81696B-87BF-DBEB-1CC5-CB02DC7E2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41002301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C0889-9AFE-0020-7B22-F4BF5558A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58B8A8-E539-3452-CF90-740503173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10/20/2026</a:t>
            </a:fld>
            <a:endParaRPr lang="en-C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6B75B9-1E77-1C90-7B00-10F356F64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E13689-AC1E-8687-D9CB-F47D0427E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42173789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E40444-00C6-4237-C3DB-5147D41C6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10/20/2026</a:t>
            </a:fld>
            <a:endParaRPr lang="en-C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BB4870-8A94-6680-F0CE-8E04AAE2C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F56609-B07A-9958-C788-758A2EE91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36917317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351AF-487A-4ABF-2BCE-E233C91A0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4B6CD-F6D1-50BA-12B6-9E99624F8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7E6C40-4C5B-DFFB-1C41-49E9F08EAD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1680A9-A3DA-C94E-3E1B-C798A1E4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10/20/2026</a:t>
            </a:fld>
            <a:endParaRPr lang="en-C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D49A65-3155-1A40-B9FE-B689541A2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AF928F-38D2-947D-C205-DEE2A5EA5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12744849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EF876-C354-9A9F-44F7-7DB63BF32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2266A2-BF42-A5FA-B286-A55FFD8BC5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406D9-BF47-A165-AD0A-C956F94C35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10AE78-519C-2918-6E55-12751047B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10/20/2026</a:t>
            </a:fld>
            <a:endParaRPr lang="en-C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A2A150-0427-6777-630B-FFF6FD9B8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1D5CCA-92CE-7625-FE5C-A75F03C04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22898753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4CE9D-C297-D828-F0BC-0721880F4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800CA0-C839-E89D-47F1-8DB01358C8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0C479-3B81-5FF0-21C2-C63DF2B90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10/20/2026</a:t>
            </a:fld>
            <a:endParaRPr lang="en-C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BC98F-A5B9-EF76-F4C0-960323B72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8C1F3B-DF8A-622B-9E8E-F0C51DCA8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15856560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0CBF9C-1685-8D6B-6636-F551E17054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C715B4-F1C7-CFA0-31EE-969531447E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AECD3-6A6A-C18A-074A-17604A4EC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10/20/2026</a:t>
            </a:fld>
            <a:endParaRPr lang="en-C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7FB68-ED08-57AF-94E3-13BF58F02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C40B4-D1B1-0105-9D5F-807E37BF4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1934955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999D51A-18E4-6E2D-68B7-AA28B7569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6435BA7-77CF-5EA8-E0DE-C22CAD8D7D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0B187F-A123-3FD5-A047-D5E09781A5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22874-C915-465C-9D23-2B6D09CEAEAA}" type="datetimeFigureOut">
              <a:rPr lang="es-CR" smtClean="0"/>
              <a:t>20/10/2026</a:t>
            </a:fld>
            <a:endParaRPr lang="es-CR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50BE35-B896-0426-CA92-101C90F718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R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059097-FCBB-A023-0BEC-CA37F45F55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09294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218A0E-A149-718E-891F-5957C1E22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908CBE-5191-B21E-F757-BFDB76A26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2AA6DF-F2C5-4C50-2EF3-09F335E827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A8423-FCB1-3F44-8B45-B39BBC4A5316}" type="datetimeFigureOut">
              <a:rPr lang="en-CR" smtClean="0"/>
              <a:t>10/20/2026</a:t>
            </a:fld>
            <a:endParaRPr lang="en-C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50396-36FD-9F27-3B3D-5424403067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5D09D-F76A-437F-E122-85D722B0B2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3630785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een and white rectangle with a white stripe&#10;&#10;Description automatically generated">
            <a:extLst>
              <a:ext uri="{FF2B5EF4-FFF2-40B4-BE49-F238E27FC236}">
                <a16:creationId xmlns:a16="http://schemas.microsoft.com/office/drawing/2014/main" id="{40DA24F7-812D-84CB-3E86-E7FC5BC20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AB1472-46B9-4B0A-99DC-7E1FA61E84DC}"/>
              </a:ext>
            </a:extLst>
          </p:cNvPr>
          <p:cNvSpPr txBox="1"/>
          <p:nvPr/>
        </p:nvSpPr>
        <p:spPr>
          <a:xfrm>
            <a:off x="509954" y="3429000"/>
            <a:ext cx="1143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913E21"/>
                </a:solidFill>
                <a:latin typeface="Slenco Black" pitchFamily="2" charset="77"/>
              </a:rPr>
              <a:t>ESTADÍSTICA DE CAFÉ AL 19 DE OCTUBRE 2026</a:t>
            </a:r>
          </a:p>
          <a:p>
            <a:pPr algn="ctr"/>
            <a:r>
              <a:rPr lang="es-ES" sz="3600" b="1" dirty="0">
                <a:solidFill>
                  <a:srgbClr val="913E21"/>
                </a:solidFill>
                <a:latin typeface="Slenco Black" pitchFamily="2" charset="77"/>
              </a:rPr>
              <a:t>COSECHA 2026-2027</a:t>
            </a:r>
          </a:p>
        </p:txBody>
      </p:sp>
    </p:spTree>
    <p:extLst>
      <p:ext uri="{BB962C8B-B14F-4D97-AF65-F5344CB8AC3E}">
        <p14:creationId xmlns:p14="http://schemas.microsoft.com/office/powerpoint/2010/main" val="4284725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2C5D7-544B-6F25-F0BB-B5803C2A2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AA79F80D-A427-4C6F-013B-77F2EF395B82}"/>
              </a:ext>
            </a:extLst>
          </p:cNvPr>
          <p:cNvSpPr txBox="1"/>
          <p:nvPr/>
        </p:nvSpPr>
        <p:spPr>
          <a:xfrm>
            <a:off x="0" y="218"/>
            <a:ext cx="7603200" cy="480131"/>
          </a:xfrm>
          <a:prstGeom prst="rect">
            <a:avLst/>
          </a:prstGeom>
          <a:solidFill>
            <a:srgbClr val="499057"/>
          </a:solidFill>
        </p:spPr>
        <p:txBody>
          <a:bodyPr wrap="square" rtlCol="0">
            <a:spAutoFit/>
          </a:bodyPr>
          <a:lstStyle>
            <a:defPPr>
              <a:defRPr lang="es-CR"/>
            </a:defPPr>
            <a:lvl1pPr algn="ctr">
              <a:lnSpc>
                <a:spcPct val="90000"/>
              </a:lnSpc>
              <a:spcBef>
                <a:spcPct val="0"/>
              </a:spcBef>
              <a:defRPr kumimoji="0" sz="28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chemeClr val="bg1"/>
                </a:solidFill>
              </a:rPr>
              <a:t>INFORME COMPARATIVO DE CAFÉ EN FRUTA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A668C88-CCA5-236F-DB43-5BB14BEE2208}"/>
              </a:ext>
            </a:extLst>
          </p:cNvPr>
          <p:cNvSpPr txBox="1"/>
          <p:nvPr/>
        </p:nvSpPr>
        <p:spPr>
          <a:xfrm>
            <a:off x="1097558" y="722720"/>
            <a:ext cx="10223498" cy="337952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CR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endParaRPr lang="es-ES" sz="16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20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(EN FANEGAS) A la quincena del 1 al 15 de Octubre de cada año</a:t>
            </a:r>
          </a:p>
          <a:p>
            <a:endParaRPr lang="es-ES" sz="20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D9C0109-8FE2-7AA7-B0C9-DA1EFF2B43DF}"/>
              </a:ext>
            </a:extLst>
          </p:cNvPr>
          <p:cNvSpPr txBox="1"/>
          <p:nvPr/>
        </p:nvSpPr>
        <p:spPr>
          <a:xfrm>
            <a:off x="8645238" y="5364345"/>
            <a:ext cx="3546763" cy="337952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CR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endParaRPr lang="es-E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Corte al 19 de Octubre 2026</a:t>
            </a:r>
          </a:p>
          <a:p>
            <a:endParaRPr lang="es-E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E4913E87-9DCF-E61B-F3C5-D5DD3CB18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812927"/>
              </p:ext>
            </p:extLst>
          </p:nvPr>
        </p:nvGraphicFramePr>
        <p:xfrm>
          <a:off x="1097557" y="1316081"/>
          <a:ext cx="10205442" cy="3792855"/>
        </p:xfrm>
        <a:graphic>
          <a:graphicData uri="http://schemas.openxmlformats.org/drawingml/2006/table">
            <a:tbl>
              <a:tblPr/>
              <a:tblGrid>
                <a:gridCol w="1370275">
                  <a:extLst>
                    <a:ext uri="{9D8B030D-6E8A-4147-A177-3AD203B41FA5}">
                      <a16:colId xmlns:a16="http://schemas.microsoft.com/office/drawing/2014/main" val="1685531708"/>
                    </a:ext>
                  </a:extLst>
                </a:gridCol>
                <a:gridCol w="1130478">
                  <a:extLst>
                    <a:ext uri="{9D8B030D-6E8A-4147-A177-3AD203B41FA5}">
                      <a16:colId xmlns:a16="http://schemas.microsoft.com/office/drawing/2014/main" val="1533416328"/>
                    </a:ext>
                  </a:extLst>
                </a:gridCol>
                <a:gridCol w="1055736">
                  <a:extLst>
                    <a:ext uri="{9D8B030D-6E8A-4147-A177-3AD203B41FA5}">
                      <a16:colId xmlns:a16="http://schemas.microsoft.com/office/drawing/2014/main" val="2989814965"/>
                    </a:ext>
                  </a:extLst>
                </a:gridCol>
                <a:gridCol w="1245706">
                  <a:extLst>
                    <a:ext uri="{9D8B030D-6E8A-4147-A177-3AD203B41FA5}">
                      <a16:colId xmlns:a16="http://schemas.microsoft.com/office/drawing/2014/main" val="1627334013"/>
                    </a:ext>
                  </a:extLst>
                </a:gridCol>
                <a:gridCol w="1242590">
                  <a:extLst>
                    <a:ext uri="{9D8B030D-6E8A-4147-A177-3AD203B41FA5}">
                      <a16:colId xmlns:a16="http://schemas.microsoft.com/office/drawing/2014/main" val="1337183279"/>
                    </a:ext>
                  </a:extLst>
                </a:gridCol>
                <a:gridCol w="1055736">
                  <a:extLst>
                    <a:ext uri="{9D8B030D-6E8A-4147-A177-3AD203B41FA5}">
                      <a16:colId xmlns:a16="http://schemas.microsoft.com/office/drawing/2014/main" val="2654411427"/>
                    </a:ext>
                  </a:extLst>
                </a:gridCol>
                <a:gridCol w="990336">
                  <a:extLst>
                    <a:ext uri="{9D8B030D-6E8A-4147-A177-3AD203B41FA5}">
                      <a16:colId xmlns:a16="http://schemas.microsoft.com/office/drawing/2014/main" val="895608010"/>
                    </a:ext>
                  </a:extLst>
                </a:gridCol>
                <a:gridCol w="1058849">
                  <a:extLst>
                    <a:ext uri="{9D8B030D-6E8A-4147-A177-3AD203B41FA5}">
                      <a16:colId xmlns:a16="http://schemas.microsoft.com/office/drawing/2014/main" val="2720718970"/>
                    </a:ext>
                  </a:extLst>
                </a:gridCol>
                <a:gridCol w="1055736">
                  <a:extLst>
                    <a:ext uri="{9D8B030D-6E8A-4147-A177-3AD203B41FA5}">
                      <a16:colId xmlns:a16="http://schemas.microsoft.com/office/drawing/2014/main" val="3006769393"/>
                    </a:ext>
                  </a:extLst>
                </a:gridCol>
              </a:tblGrid>
              <a:tr h="200025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ZONAS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1" i="0" u="none" strike="noStrike">
                          <a:effectLst/>
                          <a:latin typeface="Calibri" panose="020F0502020204030204" pitchFamily="34" charset="0"/>
                        </a:rPr>
                        <a:t>Cosecha 2025-2026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1" i="0" u="none" strike="noStrike">
                          <a:effectLst/>
                          <a:latin typeface="Calibri" panose="020F0502020204030204" pitchFamily="34" charset="0"/>
                        </a:rPr>
                        <a:t>Cosecha 2026-2027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022921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Quincena del 01/10/25 al 15/10/25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Quincena del 01/10/26 al 15/10/26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732227"/>
                  </a:ext>
                </a:extLst>
              </a:tr>
              <a:tr h="600075">
                <a:tc v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Producción  Definitiva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Acumulado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Grado de avance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Informado en la quincena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Producción Estimada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Acumulado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alcanzado según Estimación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Informado en la quincena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53582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716422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COTO BRUS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166,706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19,799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11.88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6,712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160,727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26,301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16.36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8,754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574839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LOS SANTOS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590,237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3,066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0.52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1,338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791,902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12,196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1.54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8,655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009523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PEREZ ZELEDON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205,838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12,987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6.31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7,237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247,973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20,929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8.44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7,126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8542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TURRIALBA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62,955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5,336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8.48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1,760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91,526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6,405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7.00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1,703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773763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VALLE CENTRAL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244,828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1,435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0.59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1,435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255,281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3,843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1.51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3,838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379723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VALLE OCCIDENTAL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308,320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5,417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1.76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5,365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322,864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4,396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1.36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2,752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069416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ZONA NORTE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12,967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0.06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18,503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26837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14565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1,591,850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48,046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3.02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23,847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1,888,776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74,069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3.92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32,827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563788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3318471"/>
                  </a:ext>
                </a:extLst>
              </a:tr>
              <a:tr h="190500">
                <a:tc gridSpan="9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Comparativo entre las cosechas 2025-2026 y la 2026-2027, se presenta la información por cada una de las zonas.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217108"/>
                  </a:ext>
                </a:extLst>
              </a:tr>
              <a:tr h="200025">
                <a:tc gridSpan="9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La producción estimada de la cosecha 2026-2027 es la establecida por el CICAFE en su primera estimación con nómina completa.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185919"/>
                  </a:ext>
                </a:extLst>
              </a:tr>
              <a:tr h="200025">
                <a:tc gridSpan="9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s-C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La cosecha 2025-2026 corresponde a la producción definitiva.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121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0523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E8F04-96F9-558A-E597-E3961D8D5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EDF060-A856-95D9-BF33-C91358C8E16E}"/>
              </a:ext>
            </a:extLst>
          </p:cNvPr>
          <p:cNvSpPr txBox="1">
            <a:spLocks/>
          </p:cNvSpPr>
          <p:nvPr/>
        </p:nvSpPr>
        <p:spPr>
          <a:xfrm>
            <a:off x="1120386" y="689964"/>
            <a:ext cx="9823469" cy="337952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ES_tradnl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COSECHA</a:t>
            </a:r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 2026/2027   (EN Ud.46 KILOGRAMOS)   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2003DEE0-CD2D-530B-7F1C-3A6F1C6D814D}"/>
              </a:ext>
            </a:extLst>
          </p:cNvPr>
          <p:cNvSpPr txBox="1">
            <a:spLocks/>
          </p:cNvSpPr>
          <p:nvPr/>
        </p:nvSpPr>
        <p:spPr>
          <a:xfrm>
            <a:off x="8547237" y="5392768"/>
            <a:ext cx="3644763" cy="364718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ES_tradnl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Corte al 19 de Octubre 2026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79D0283-71FD-251A-E36F-5F65A1A283C8}"/>
              </a:ext>
            </a:extLst>
          </p:cNvPr>
          <p:cNvSpPr txBox="1"/>
          <p:nvPr/>
        </p:nvSpPr>
        <p:spPr>
          <a:xfrm>
            <a:off x="0" y="218"/>
            <a:ext cx="7603200" cy="480131"/>
          </a:xfrm>
          <a:prstGeom prst="rect">
            <a:avLst/>
          </a:prstGeom>
          <a:solidFill>
            <a:srgbClr val="499057"/>
          </a:solidFill>
        </p:spPr>
        <p:txBody>
          <a:bodyPr wrap="square" rtlCol="0">
            <a:spAutoFit/>
          </a:bodyPr>
          <a:lstStyle>
            <a:defPPr>
              <a:defRPr lang="es-CR"/>
            </a:defPPr>
            <a:lvl1pPr algn="ctr">
              <a:lnSpc>
                <a:spcPct val="90000"/>
              </a:lnSpc>
              <a:spcBef>
                <a:spcPct val="0"/>
              </a:spcBef>
              <a:defRPr kumimoji="0" sz="28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chemeClr val="bg1"/>
                </a:solidFill>
              </a:rPr>
              <a:t>COMERCIALIZACIÓN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653B94BA-CF9B-155A-ABE7-01ECB9D077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9482428"/>
              </p:ext>
            </p:extLst>
          </p:nvPr>
        </p:nvGraphicFramePr>
        <p:xfrm>
          <a:off x="1120386" y="1237531"/>
          <a:ext cx="9823469" cy="4005833"/>
        </p:xfrm>
        <a:graphic>
          <a:graphicData uri="http://schemas.openxmlformats.org/drawingml/2006/table">
            <a:tbl>
              <a:tblPr/>
              <a:tblGrid>
                <a:gridCol w="3001940">
                  <a:extLst>
                    <a:ext uri="{9D8B030D-6E8A-4147-A177-3AD203B41FA5}">
                      <a16:colId xmlns:a16="http://schemas.microsoft.com/office/drawing/2014/main" val="3911998729"/>
                    </a:ext>
                  </a:extLst>
                </a:gridCol>
                <a:gridCol w="1576895">
                  <a:extLst>
                    <a:ext uri="{9D8B030D-6E8A-4147-A177-3AD203B41FA5}">
                      <a16:colId xmlns:a16="http://schemas.microsoft.com/office/drawing/2014/main" val="3124158748"/>
                    </a:ext>
                  </a:extLst>
                </a:gridCol>
                <a:gridCol w="1243995">
                  <a:extLst>
                    <a:ext uri="{9D8B030D-6E8A-4147-A177-3AD203B41FA5}">
                      <a16:colId xmlns:a16="http://schemas.microsoft.com/office/drawing/2014/main" val="1905517960"/>
                    </a:ext>
                  </a:extLst>
                </a:gridCol>
                <a:gridCol w="1427966">
                  <a:extLst>
                    <a:ext uri="{9D8B030D-6E8A-4147-A177-3AD203B41FA5}">
                      <a16:colId xmlns:a16="http://schemas.microsoft.com/office/drawing/2014/main" val="2823033515"/>
                    </a:ext>
                  </a:extLst>
                </a:gridCol>
                <a:gridCol w="1357881">
                  <a:extLst>
                    <a:ext uri="{9D8B030D-6E8A-4147-A177-3AD203B41FA5}">
                      <a16:colId xmlns:a16="http://schemas.microsoft.com/office/drawing/2014/main" val="2123061588"/>
                    </a:ext>
                  </a:extLst>
                </a:gridCol>
                <a:gridCol w="1214792">
                  <a:extLst>
                    <a:ext uri="{9D8B030D-6E8A-4147-A177-3AD203B41FA5}">
                      <a16:colId xmlns:a16="http://schemas.microsoft.com/office/drawing/2014/main" val="239466235"/>
                    </a:ext>
                  </a:extLst>
                </a:gridCol>
              </a:tblGrid>
              <a:tr h="7007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Mercado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Vendido en Ud. de 46 kg.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Precio Promedio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% Producción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% Sobre venta de  Exportación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1062661"/>
                  </a:ext>
                </a:extLst>
              </a:tr>
              <a:tr h="2335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0719554"/>
                  </a:ext>
                </a:extLst>
              </a:tr>
              <a:tr h="2335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Exportación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403,167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$316.46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24.91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7340229"/>
                  </a:ext>
                </a:extLst>
              </a:tr>
              <a:tr h="2335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Consignación Exportación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142,952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***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8.83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142848"/>
                  </a:ext>
                </a:extLst>
              </a:tr>
              <a:tr h="2335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Consumo Nacional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23,171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₡2,359.84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500" b="1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$191.65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1.43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8047547"/>
                  </a:ext>
                </a:extLst>
              </a:tr>
              <a:tr h="2335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Consignación Consumo Nacional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4,050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0.25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5672682"/>
                  </a:ext>
                </a:extLst>
              </a:tr>
              <a:tr h="2335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Total Vendido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1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573,340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***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1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35.43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3777101"/>
                  </a:ext>
                </a:extLst>
              </a:tr>
              <a:tr h="2335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Por Vender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1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1,044,932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***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1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64.57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7469860"/>
                  </a:ext>
                </a:extLst>
              </a:tr>
              <a:tr h="2585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Exportado</a:t>
                      </a:r>
                      <a:r>
                        <a:rPr lang="es-CR" sz="1500" b="0" i="0" u="none" strike="noStrike" baseline="30000">
                          <a:effectLst/>
                          <a:latin typeface="Calibri Light" panose="020F0302020204030204" pitchFamily="34" charset="0"/>
                        </a:rPr>
                        <a:t> </a:t>
                      </a:r>
                      <a:endParaRPr lang="es-CR" sz="1500" b="1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1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500" b="1" i="0" u="none" strike="noStrike">
                        <a:solidFill>
                          <a:srgbClr val="0000FF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5059896"/>
                  </a:ext>
                </a:extLst>
              </a:tr>
              <a:tr h="2585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Por Exportar</a:t>
                      </a:r>
                      <a:r>
                        <a:rPr lang="es-CR" sz="1500" b="0" i="0" u="none" strike="noStrike" baseline="30000">
                          <a:effectLst/>
                          <a:latin typeface="Calibri Light" panose="020F0302020204030204" pitchFamily="34" charset="0"/>
                        </a:rPr>
                        <a:t> </a:t>
                      </a:r>
                      <a:endParaRPr lang="es-CR" sz="1500" b="1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546,119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295725"/>
                  </a:ext>
                </a:extLst>
              </a:tr>
              <a:tr h="2335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1,618,272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***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100.00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038012"/>
                  </a:ext>
                </a:extLst>
              </a:tr>
              <a:tr h="2335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76778"/>
                  </a:ext>
                </a:extLst>
              </a:tr>
              <a:tr h="640650">
                <a:tc gridSpan="6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s-CR" sz="1500" b="0" i="0" u="none" strike="noStrike" dirty="0">
                          <a:effectLst/>
                          <a:latin typeface="Calibri Light" panose="020F0302020204030204" pitchFamily="34" charset="0"/>
                        </a:rPr>
                        <a:t>Resumen de comercialización de café, tanto de Consumo Nacional como de Exportación, se detalla las ventas en consignación y con precio fijo, el total vendido en U. De 46 kg se calcula de acuerdo con la fruta reportada en esta cosecha y, para su conversión a kg, se aplica el rendimiento de la cosecha 2024-2025 o el informado en la cosecha 2025-2026.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408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5303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10444-9D2F-C06B-5980-7F81AC2D0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BE0C0CF3-F121-AFCF-F567-70ED64B1F47A}"/>
              </a:ext>
            </a:extLst>
          </p:cNvPr>
          <p:cNvSpPr txBox="1"/>
          <p:nvPr/>
        </p:nvSpPr>
        <p:spPr>
          <a:xfrm>
            <a:off x="0" y="218"/>
            <a:ext cx="7603200" cy="480131"/>
          </a:xfrm>
          <a:prstGeom prst="rect">
            <a:avLst/>
          </a:prstGeom>
          <a:solidFill>
            <a:srgbClr val="499057"/>
          </a:solidFill>
        </p:spPr>
        <p:txBody>
          <a:bodyPr wrap="square" rtlCol="0">
            <a:spAutoFit/>
          </a:bodyPr>
          <a:lstStyle>
            <a:defPPr>
              <a:defRPr lang="es-CR"/>
            </a:defPPr>
            <a:lvl1pPr algn="ctr">
              <a:lnSpc>
                <a:spcPct val="90000"/>
              </a:lnSpc>
              <a:spcBef>
                <a:spcPct val="0"/>
              </a:spcBef>
              <a:defRPr kumimoji="0" sz="28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chemeClr val="bg1"/>
                </a:solidFill>
              </a:rPr>
              <a:t>COMERCIALIZACIÓN POR ZONAS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D253409-8E6F-D4A5-71F6-EF24DFA5BC67}"/>
              </a:ext>
            </a:extLst>
          </p:cNvPr>
          <p:cNvSpPr txBox="1"/>
          <p:nvPr/>
        </p:nvSpPr>
        <p:spPr>
          <a:xfrm>
            <a:off x="1097558" y="722720"/>
            <a:ext cx="10018118" cy="337952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CR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COSECHA 2026/2027   (EN Ud.46 KILOGRAMOS)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95E6C09-DA4D-A64F-3C9D-CB35E8080614}"/>
              </a:ext>
            </a:extLst>
          </p:cNvPr>
          <p:cNvSpPr txBox="1"/>
          <p:nvPr/>
        </p:nvSpPr>
        <p:spPr>
          <a:xfrm>
            <a:off x="8645237" y="5439993"/>
            <a:ext cx="3546763" cy="337952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CR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Corte al 19 de Octubre 2026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5B0F98DC-2804-BAD5-2D52-83770997FD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436109"/>
              </p:ext>
            </p:extLst>
          </p:nvPr>
        </p:nvGraphicFramePr>
        <p:xfrm>
          <a:off x="1097558" y="1225404"/>
          <a:ext cx="10018118" cy="4009590"/>
        </p:xfrm>
        <a:graphic>
          <a:graphicData uri="http://schemas.openxmlformats.org/drawingml/2006/table">
            <a:tbl>
              <a:tblPr/>
              <a:tblGrid>
                <a:gridCol w="1256797">
                  <a:extLst>
                    <a:ext uri="{9D8B030D-6E8A-4147-A177-3AD203B41FA5}">
                      <a16:colId xmlns:a16="http://schemas.microsoft.com/office/drawing/2014/main" val="28223684"/>
                    </a:ext>
                  </a:extLst>
                </a:gridCol>
                <a:gridCol w="1208458">
                  <a:extLst>
                    <a:ext uri="{9D8B030D-6E8A-4147-A177-3AD203B41FA5}">
                      <a16:colId xmlns:a16="http://schemas.microsoft.com/office/drawing/2014/main" val="2587750741"/>
                    </a:ext>
                  </a:extLst>
                </a:gridCol>
                <a:gridCol w="1268881">
                  <a:extLst>
                    <a:ext uri="{9D8B030D-6E8A-4147-A177-3AD203B41FA5}">
                      <a16:colId xmlns:a16="http://schemas.microsoft.com/office/drawing/2014/main" val="1472483861"/>
                    </a:ext>
                  </a:extLst>
                </a:gridCol>
                <a:gridCol w="1268881">
                  <a:extLst>
                    <a:ext uri="{9D8B030D-6E8A-4147-A177-3AD203B41FA5}">
                      <a16:colId xmlns:a16="http://schemas.microsoft.com/office/drawing/2014/main" val="995032320"/>
                    </a:ext>
                  </a:extLst>
                </a:gridCol>
                <a:gridCol w="1268881">
                  <a:extLst>
                    <a:ext uri="{9D8B030D-6E8A-4147-A177-3AD203B41FA5}">
                      <a16:colId xmlns:a16="http://schemas.microsoft.com/office/drawing/2014/main" val="1991187928"/>
                    </a:ext>
                  </a:extLst>
                </a:gridCol>
                <a:gridCol w="1268881">
                  <a:extLst>
                    <a:ext uri="{9D8B030D-6E8A-4147-A177-3AD203B41FA5}">
                      <a16:colId xmlns:a16="http://schemas.microsoft.com/office/drawing/2014/main" val="220377084"/>
                    </a:ext>
                  </a:extLst>
                </a:gridCol>
                <a:gridCol w="1268881">
                  <a:extLst>
                    <a:ext uri="{9D8B030D-6E8A-4147-A177-3AD203B41FA5}">
                      <a16:colId xmlns:a16="http://schemas.microsoft.com/office/drawing/2014/main" val="4219893094"/>
                    </a:ext>
                  </a:extLst>
                </a:gridCol>
                <a:gridCol w="1208458">
                  <a:extLst>
                    <a:ext uri="{9D8B030D-6E8A-4147-A177-3AD203B41FA5}">
                      <a16:colId xmlns:a16="http://schemas.microsoft.com/office/drawing/2014/main" val="2974393825"/>
                    </a:ext>
                  </a:extLst>
                </a:gridCol>
              </a:tblGrid>
              <a:tr h="348420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ZONA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VENTAS DE EXPORTACIÓN</a:t>
                      </a:r>
                      <a:r>
                        <a:rPr lang="es-CR" sz="1400" b="1" i="0" u="none" strike="noStrike" baseline="30000"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endParaRPr lang="es-C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VENTAS CONSUMO NACIONAL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Arial" panose="020B0604020202020204" pitchFamily="34" charset="0"/>
                        </a:rPr>
                        <a:t>TOTAL DE VENTAS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0324218"/>
                  </a:ext>
                </a:extLst>
              </a:tr>
              <a:tr h="518337">
                <a:tc v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Arial" panose="020B0604020202020204" pitchFamily="34" charset="0"/>
                        </a:rPr>
                        <a:t>Ventas en u.46 kgs en consignación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Arial" panose="020B0604020202020204" pitchFamily="34" charset="0"/>
                        </a:rPr>
                        <a:t>Ventas en U. de 46 Kgs. con Precio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Arial" panose="020B0604020202020204" pitchFamily="34" charset="0"/>
                        </a:rPr>
                        <a:t>  Promedio $ por U. de 46 kgs.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Arial" panose="020B0604020202020204" pitchFamily="34" charset="0"/>
                        </a:rPr>
                        <a:t>Ventas en u.46 kgs en consignación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Arial" panose="020B0604020202020204" pitchFamily="34" charset="0"/>
                        </a:rPr>
                        <a:t>Ventas en U. de 46 Kgs. 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Arial" panose="020B0604020202020204" pitchFamily="34" charset="0"/>
                        </a:rPr>
                        <a:t>PRECIO KG.POR ZONA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Arial" panose="020B0604020202020204" pitchFamily="34" charset="0"/>
                        </a:rPr>
                        <a:t> EN UNIDADES DE 46 KILOGRAMOS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9407446"/>
                  </a:ext>
                </a:extLst>
              </a:tr>
              <a:tr h="2068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Coto Brus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2,692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55,719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318.28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                    -  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2,208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 2,555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60,618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826077"/>
                  </a:ext>
                </a:extLst>
              </a:tr>
              <a:tr h="2068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Los Santos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80,616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138,028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302.99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3,300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12,224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 2,278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234,168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8063665"/>
                  </a:ext>
                </a:extLst>
              </a:tr>
              <a:tr h="2068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Pérez Zeledón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2,473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48,095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322.25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                    -  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2,044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 2,515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52,612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1438646"/>
                  </a:ext>
                </a:extLst>
              </a:tr>
              <a:tr h="2068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Turrialba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1,625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16,800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320.86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                    -  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46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 3,003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18,471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890393"/>
                  </a:ext>
                </a:extLst>
              </a:tr>
              <a:tr h="2068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Valle Central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16,856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45,573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323.91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                    -  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2,850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 2,269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65,279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3854608"/>
                  </a:ext>
                </a:extLst>
              </a:tr>
              <a:tr h="4050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Valle  Occidental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38,690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98,127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327.07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750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3,800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 2,486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141,367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9778564"/>
                  </a:ext>
                </a:extLst>
              </a:tr>
              <a:tr h="2068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Zona Norte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                   -  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825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348.00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                    -  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                    -  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-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825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2917686"/>
                  </a:ext>
                </a:extLst>
              </a:tr>
              <a:tr h="20682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Total Nacional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  142,952 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  403,167 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 316.46 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  4,050 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  23,171 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 2,359.84 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  573,340 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4763964"/>
                  </a:ext>
                </a:extLst>
              </a:tr>
              <a:tr h="2068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0629214"/>
                  </a:ext>
                </a:extLst>
              </a:tr>
              <a:tr h="150184">
                <a:tc gridSpan="8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Detalle de comercialización de café por zonas, tanto de Consumo Nacional como de Exportación, aplicando el rendimiento de la cosecha anterior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130824"/>
                  </a:ext>
                </a:extLst>
              </a:tr>
              <a:tr h="15018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s-C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s-C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s-C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s-C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242" marR="9242" marT="924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s-C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242" marR="9242" marT="924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9812060"/>
                  </a:ext>
                </a:extLst>
              </a:tr>
              <a:tr h="206823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El promedio nacional de exportación por unidad de 46 kg es de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000" b="1" i="0" u="none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000" b="1" i="0" u="none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$ 316.46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5746022"/>
                  </a:ext>
                </a:extLst>
              </a:tr>
              <a:tr h="291781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El promedio nacional de ventas de consumo nacional por kg es de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₡2,359.84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6983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13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FFF25-1981-7D43-7B7D-9E5D2D01B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B2F9A11-03FA-9E8A-F984-D403075D7704}"/>
              </a:ext>
            </a:extLst>
          </p:cNvPr>
          <p:cNvSpPr txBox="1"/>
          <p:nvPr/>
        </p:nvSpPr>
        <p:spPr>
          <a:xfrm>
            <a:off x="0" y="218"/>
            <a:ext cx="7603200" cy="480131"/>
          </a:xfrm>
          <a:prstGeom prst="rect">
            <a:avLst/>
          </a:prstGeom>
          <a:solidFill>
            <a:srgbClr val="499057"/>
          </a:solidFill>
        </p:spPr>
        <p:txBody>
          <a:bodyPr wrap="square" rtlCol="0">
            <a:spAutoFit/>
          </a:bodyPr>
          <a:lstStyle>
            <a:defPPr>
              <a:defRPr lang="es-CR"/>
            </a:defPPr>
            <a:lvl1pPr algn="ctr">
              <a:lnSpc>
                <a:spcPct val="90000"/>
              </a:lnSpc>
              <a:spcBef>
                <a:spcPct val="0"/>
              </a:spcBef>
              <a:defRPr kumimoji="0" sz="28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chemeClr val="bg1"/>
                </a:solidFill>
              </a:rPr>
              <a:t>COMPARATIVO COMERCIALIZACIÓN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AE038F37-2FCE-21FF-A132-2E3BCBFBEA77}"/>
              </a:ext>
            </a:extLst>
          </p:cNvPr>
          <p:cNvSpPr txBox="1">
            <a:spLocks/>
          </p:cNvSpPr>
          <p:nvPr/>
        </p:nvSpPr>
        <p:spPr>
          <a:xfrm>
            <a:off x="1120387" y="689964"/>
            <a:ext cx="9861936" cy="337952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ES_tradnl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DE LAS ULTIMAS TRES COSECHAS Al segundo año de cada período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60CFAD0-C18E-8430-5653-649ADF4BEE77}"/>
              </a:ext>
            </a:extLst>
          </p:cNvPr>
          <p:cNvSpPr txBox="1">
            <a:spLocks/>
          </p:cNvSpPr>
          <p:nvPr/>
        </p:nvSpPr>
        <p:spPr>
          <a:xfrm>
            <a:off x="8645237" y="5439993"/>
            <a:ext cx="3546763" cy="337952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ES_tradnl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Corte al 19 de Octubre 2026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B2A221EE-9011-2FE6-021D-594CDEA767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608515"/>
              </p:ext>
            </p:extLst>
          </p:nvPr>
        </p:nvGraphicFramePr>
        <p:xfrm>
          <a:off x="1120387" y="1102279"/>
          <a:ext cx="9861934" cy="2377055"/>
        </p:xfrm>
        <a:graphic>
          <a:graphicData uri="http://schemas.openxmlformats.org/drawingml/2006/table">
            <a:tbl>
              <a:tblPr/>
              <a:tblGrid>
                <a:gridCol w="1106976">
                  <a:extLst>
                    <a:ext uri="{9D8B030D-6E8A-4147-A177-3AD203B41FA5}">
                      <a16:colId xmlns:a16="http://schemas.microsoft.com/office/drawing/2014/main" val="1492253112"/>
                    </a:ext>
                  </a:extLst>
                </a:gridCol>
                <a:gridCol w="886519">
                  <a:extLst>
                    <a:ext uri="{9D8B030D-6E8A-4147-A177-3AD203B41FA5}">
                      <a16:colId xmlns:a16="http://schemas.microsoft.com/office/drawing/2014/main" val="1520406578"/>
                    </a:ext>
                  </a:extLst>
                </a:gridCol>
                <a:gridCol w="935770">
                  <a:extLst>
                    <a:ext uri="{9D8B030D-6E8A-4147-A177-3AD203B41FA5}">
                      <a16:colId xmlns:a16="http://schemas.microsoft.com/office/drawing/2014/main" val="3481432737"/>
                    </a:ext>
                  </a:extLst>
                </a:gridCol>
                <a:gridCol w="302542">
                  <a:extLst>
                    <a:ext uri="{9D8B030D-6E8A-4147-A177-3AD203B41FA5}">
                      <a16:colId xmlns:a16="http://schemas.microsoft.com/office/drawing/2014/main" val="1474706397"/>
                    </a:ext>
                  </a:extLst>
                </a:gridCol>
                <a:gridCol w="891209">
                  <a:extLst>
                    <a:ext uri="{9D8B030D-6E8A-4147-A177-3AD203B41FA5}">
                      <a16:colId xmlns:a16="http://schemas.microsoft.com/office/drawing/2014/main" val="4100550792"/>
                    </a:ext>
                  </a:extLst>
                </a:gridCol>
                <a:gridCol w="886519">
                  <a:extLst>
                    <a:ext uri="{9D8B030D-6E8A-4147-A177-3AD203B41FA5}">
                      <a16:colId xmlns:a16="http://schemas.microsoft.com/office/drawing/2014/main" val="84723495"/>
                    </a:ext>
                  </a:extLst>
                </a:gridCol>
                <a:gridCol w="844303">
                  <a:extLst>
                    <a:ext uri="{9D8B030D-6E8A-4147-A177-3AD203B41FA5}">
                      <a16:colId xmlns:a16="http://schemas.microsoft.com/office/drawing/2014/main" val="2691137381"/>
                    </a:ext>
                  </a:extLst>
                </a:gridCol>
                <a:gridCol w="302542">
                  <a:extLst>
                    <a:ext uri="{9D8B030D-6E8A-4147-A177-3AD203B41FA5}">
                      <a16:colId xmlns:a16="http://schemas.microsoft.com/office/drawing/2014/main" val="502177973"/>
                    </a:ext>
                  </a:extLst>
                </a:gridCol>
                <a:gridCol w="891209">
                  <a:extLst>
                    <a:ext uri="{9D8B030D-6E8A-4147-A177-3AD203B41FA5}">
                      <a16:colId xmlns:a16="http://schemas.microsoft.com/office/drawing/2014/main" val="3216541258"/>
                    </a:ext>
                  </a:extLst>
                </a:gridCol>
                <a:gridCol w="886519">
                  <a:extLst>
                    <a:ext uri="{9D8B030D-6E8A-4147-A177-3AD203B41FA5}">
                      <a16:colId xmlns:a16="http://schemas.microsoft.com/office/drawing/2014/main" val="4009270550"/>
                    </a:ext>
                  </a:extLst>
                </a:gridCol>
                <a:gridCol w="935770">
                  <a:extLst>
                    <a:ext uri="{9D8B030D-6E8A-4147-A177-3AD203B41FA5}">
                      <a16:colId xmlns:a16="http://schemas.microsoft.com/office/drawing/2014/main" val="814383007"/>
                    </a:ext>
                  </a:extLst>
                </a:gridCol>
                <a:gridCol w="218111">
                  <a:extLst>
                    <a:ext uri="{9D8B030D-6E8A-4147-A177-3AD203B41FA5}">
                      <a16:colId xmlns:a16="http://schemas.microsoft.com/office/drawing/2014/main" val="1631224280"/>
                    </a:ext>
                  </a:extLst>
                </a:gridCol>
                <a:gridCol w="773945">
                  <a:extLst>
                    <a:ext uri="{9D8B030D-6E8A-4147-A177-3AD203B41FA5}">
                      <a16:colId xmlns:a16="http://schemas.microsoft.com/office/drawing/2014/main" val="1262923875"/>
                    </a:ext>
                  </a:extLst>
                </a:gridCol>
              </a:tblGrid>
              <a:tr h="15940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Mercado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Cosecha 2024-2025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Cosecha 2025-2026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Cosecha 2026-2027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899666"/>
                  </a:ext>
                </a:extLst>
              </a:tr>
              <a:tr h="291481">
                <a:tc v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Vendido en Ud. de 46 Kg.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Precio Promedio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% Prod.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Vendido en Ud. de 46 Kg.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Precio Promedio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% Prod.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Vendido en Ud. de 46 Kg.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Precio Promedio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% Prod.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2852206"/>
                  </a:ext>
                </a:extLst>
              </a:tr>
              <a:tr h="2125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Exportación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444,967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$257.03</a:t>
                      </a:r>
                    </a:p>
                  </a:txBody>
                  <a:tcPr marL="0" marR="91088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8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26.87%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443,009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$329.58</a:t>
                      </a:r>
                    </a:p>
                  </a:txBody>
                  <a:tcPr marL="0" marR="91088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8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27.02%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403,167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$316.46</a:t>
                      </a:r>
                    </a:p>
                  </a:txBody>
                  <a:tcPr marL="0" marR="91088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8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24.91%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661326"/>
                  </a:ext>
                </a:extLst>
              </a:tr>
              <a:tr h="2125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Consignación EXP.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83,809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 ***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5.06%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115,250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 ***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7.03%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142,952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***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8.83%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1433804"/>
                  </a:ext>
                </a:extLst>
              </a:tr>
              <a:tr h="2125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Consumo Local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35,967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₡2,327.84</a:t>
                      </a:r>
                    </a:p>
                  </a:txBody>
                  <a:tcPr marL="0" marR="91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800" b="0" i="0" u="none" strike="noStrike">
                          <a:effectLst/>
                          <a:latin typeface="Calibri Light" panose="020F0302020204030204" pitchFamily="34" charset="0"/>
                        </a:rPr>
                        <a:t>Kg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2.17%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25,482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₡3,172.87</a:t>
                      </a:r>
                    </a:p>
                  </a:txBody>
                  <a:tcPr marL="0" marR="91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800" b="0" i="0" u="none" strike="noStrike">
                          <a:effectLst/>
                          <a:latin typeface="Calibri Light" panose="020F0302020204030204" pitchFamily="34" charset="0"/>
                        </a:rPr>
                        <a:t>Kg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1.55%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23,171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₡2,359.84</a:t>
                      </a:r>
                    </a:p>
                  </a:txBody>
                  <a:tcPr marL="0" marR="91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800" b="0" i="0" u="none" strike="noStrike">
                          <a:effectLst/>
                          <a:latin typeface="Calibri Light" panose="020F0302020204030204" pitchFamily="34" charset="0"/>
                        </a:rPr>
                        <a:t>Kg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1.43%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0716939"/>
                  </a:ext>
                </a:extLst>
              </a:tr>
              <a:tr h="2125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Consignación C.N.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4,200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0.25%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600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0.04%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4,050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      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0.25%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6799641"/>
                  </a:ext>
                </a:extLst>
              </a:tr>
              <a:tr h="2125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Total  Vendido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568,943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34.36%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584,341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35.65%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573,340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      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35.43%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8561074"/>
                  </a:ext>
                </a:extLst>
              </a:tr>
              <a:tr h="2125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Por Vender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1,086,939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65.64%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1,054,940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64.35%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1,044,932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      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64.57%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4239615"/>
                  </a:ext>
                </a:extLst>
              </a:tr>
              <a:tr h="2125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Exportado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8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847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8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      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8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480060"/>
                  </a:ext>
                </a:extLst>
              </a:tr>
              <a:tr h="2125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Por Exportar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528,776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100.00%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557,412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99.85%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546,119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100.00%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2645017"/>
                  </a:ext>
                </a:extLst>
              </a:tr>
              <a:tr h="2125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Producción Total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1,655,882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8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100.00%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1,639,281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8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100.00%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1,618,272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8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 dirty="0">
                          <a:effectLst/>
                          <a:latin typeface="Calibri Light" panose="020F0302020204030204" pitchFamily="34" charset="0"/>
                        </a:rPr>
                        <a:t>100.00%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6753507"/>
                  </a:ext>
                </a:extLst>
              </a:tr>
            </a:tbl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7C91938B-C033-45A8-B772-192C7F469E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6808748"/>
              </p:ext>
            </p:extLst>
          </p:nvPr>
        </p:nvGraphicFramePr>
        <p:xfrm>
          <a:off x="1120388" y="3553696"/>
          <a:ext cx="9861934" cy="1803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36667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5430C-E6FA-EE97-5799-BB9AA579B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E3F05F5-5D7C-759A-7C1A-A935792CBE41}"/>
              </a:ext>
            </a:extLst>
          </p:cNvPr>
          <p:cNvSpPr txBox="1"/>
          <p:nvPr/>
        </p:nvSpPr>
        <p:spPr>
          <a:xfrm>
            <a:off x="0" y="0"/>
            <a:ext cx="7603200" cy="480131"/>
          </a:xfrm>
          <a:prstGeom prst="rect">
            <a:avLst/>
          </a:prstGeom>
          <a:solidFill>
            <a:srgbClr val="499057"/>
          </a:solidFill>
        </p:spPr>
        <p:txBody>
          <a:bodyPr wrap="square" rtlCol="0">
            <a:spAutoFit/>
          </a:bodyPr>
          <a:lstStyle>
            <a:defPPr>
              <a:defRPr lang="es-CR"/>
            </a:defPPr>
            <a:lvl1pPr algn="ctr">
              <a:lnSpc>
                <a:spcPct val="90000"/>
              </a:lnSpc>
              <a:spcBef>
                <a:spcPct val="0"/>
              </a:spcBef>
              <a:defRPr kumimoji="0" sz="28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chemeClr val="bg1"/>
                </a:solidFill>
              </a:rPr>
              <a:t>COMERCIALIZACIÓN COSECHAS FUTURAS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17FB8DA8-45C0-2404-B43D-2AC245B93FBC}"/>
              </a:ext>
            </a:extLst>
          </p:cNvPr>
          <p:cNvSpPr txBox="1">
            <a:spLocks/>
          </p:cNvSpPr>
          <p:nvPr/>
        </p:nvSpPr>
        <p:spPr>
          <a:xfrm>
            <a:off x="1120387" y="689964"/>
            <a:ext cx="9861936" cy="337952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ES_tradnl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Cosechas 2027-2028 / 2028-2029 / 2029-2030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B426963-1096-9604-3DE9-AE1AC8FC6352}"/>
              </a:ext>
            </a:extLst>
          </p:cNvPr>
          <p:cNvSpPr txBox="1">
            <a:spLocks/>
          </p:cNvSpPr>
          <p:nvPr/>
        </p:nvSpPr>
        <p:spPr>
          <a:xfrm>
            <a:off x="8645237" y="5439993"/>
            <a:ext cx="3546763" cy="337952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ES_tradnl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Corte al 19 de Octubre 2026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7670810C-DB50-2565-59D5-0F00310C9B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4081364"/>
              </p:ext>
            </p:extLst>
          </p:nvPr>
        </p:nvGraphicFramePr>
        <p:xfrm>
          <a:off x="1126838" y="1715347"/>
          <a:ext cx="9855485" cy="2760345"/>
        </p:xfrm>
        <a:graphic>
          <a:graphicData uri="http://schemas.openxmlformats.org/drawingml/2006/table">
            <a:tbl>
              <a:tblPr/>
              <a:tblGrid>
                <a:gridCol w="1546937">
                  <a:extLst>
                    <a:ext uri="{9D8B030D-6E8A-4147-A177-3AD203B41FA5}">
                      <a16:colId xmlns:a16="http://schemas.microsoft.com/office/drawing/2014/main" val="4218877495"/>
                    </a:ext>
                  </a:extLst>
                </a:gridCol>
                <a:gridCol w="1334857">
                  <a:extLst>
                    <a:ext uri="{9D8B030D-6E8A-4147-A177-3AD203B41FA5}">
                      <a16:colId xmlns:a16="http://schemas.microsoft.com/office/drawing/2014/main" val="1260568710"/>
                    </a:ext>
                  </a:extLst>
                </a:gridCol>
                <a:gridCol w="1497035">
                  <a:extLst>
                    <a:ext uri="{9D8B030D-6E8A-4147-A177-3AD203B41FA5}">
                      <a16:colId xmlns:a16="http://schemas.microsoft.com/office/drawing/2014/main" val="2972222575"/>
                    </a:ext>
                  </a:extLst>
                </a:gridCol>
                <a:gridCol w="1596838">
                  <a:extLst>
                    <a:ext uri="{9D8B030D-6E8A-4147-A177-3AD203B41FA5}">
                      <a16:colId xmlns:a16="http://schemas.microsoft.com/office/drawing/2014/main" val="4139902967"/>
                    </a:ext>
                  </a:extLst>
                </a:gridCol>
                <a:gridCol w="2033474">
                  <a:extLst>
                    <a:ext uri="{9D8B030D-6E8A-4147-A177-3AD203B41FA5}">
                      <a16:colId xmlns:a16="http://schemas.microsoft.com/office/drawing/2014/main" val="364639439"/>
                    </a:ext>
                  </a:extLst>
                </a:gridCol>
                <a:gridCol w="1846344">
                  <a:extLst>
                    <a:ext uri="{9D8B030D-6E8A-4147-A177-3AD203B41FA5}">
                      <a16:colId xmlns:a16="http://schemas.microsoft.com/office/drawing/2014/main" val="2980724877"/>
                    </a:ext>
                  </a:extLst>
                </a:gridCol>
              </a:tblGrid>
              <a:tr h="238125">
                <a:tc gridSpan="6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Calibri Light" panose="020F0302020204030204" pitchFamily="34" charset="0"/>
                        </a:rPr>
                        <a:t>Volumen en U. 46 kg. - Para exportación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32778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Calibri Light" panose="020F0302020204030204" pitchFamily="34" charset="0"/>
                        </a:rPr>
                        <a:t>Cosecha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Calibri Light" panose="020F0302020204030204" pitchFamily="34" charset="0"/>
                        </a:rPr>
                        <a:t>Ventas TOTALES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Calibri Light" panose="020F0302020204030204" pitchFamily="34" charset="0"/>
                        </a:rPr>
                        <a:t>Ventas en Consignación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Calibri Light" panose="020F0302020204030204" pitchFamily="34" charset="0"/>
                        </a:rPr>
                        <a:t>Ventas con Precio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100" b="1" i="0" u="none" strike="noStrike">
                          <a:effectLst/>
                          <a:latin typeface="Calibri Light" panose="020F0302020204030204" pitchFamily="34" charset="0"/>
                        </a:rPr>
                        <a:t>Precio Rieles Promedio $/Ud.46 kg.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Calibri Light" panose="020F0302020204030204" pitchFamily="34" charset="0"/>
                        </a:rPr>
                        <a:t>Variación  % precio 1/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063736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80720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1" i="0" u="none" strike="noStrike">
                          <a:effectLst/>
                          <a:latin typeface="Calibri Light" panose="020F0302020204030204" pitchFamily="34" charset="0"/>
                        </a:rPr>
                        <a:t>2027-2028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effectLst/>
                          <a:latin typeface="Calibri Light" panose="020F0302020204030204" pitchFamily="34" charset="0"/>
                        </a:rPr>
                        <a:t>  23,194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  675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  22,519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  293.90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effectLst/>
                          <a:latin typeface="Calibri Light" panose="020F0302020204030204" pitchFamily="34" charset="0"/>
                        </a:rPr>
                        <a:t>-0.07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70534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1" i="0" u="none" strike="noStrike">
                          <a:effectLst/>
                          <a:latin typeface="Calibri Light" panose="020F0302020204030204" pitchFamily="34" charset="0"/>
                        </a:rPr>
                        <a:t>2028-2029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effectLst/>
                          <a:latin typeface="Calibri Light" panose="020F0302020204030204" pitchFamily="34" charset="0"/>
                        </a:rPr>
                        <a:t>  56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  56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  186.32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effectLst/>
                          <a:latin typeface="Calibri Light" panose="020F03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443735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1" i="0" u="none" strike="noStrike">
                          <a:effectLst/>
                          <a:latin typeface="Calibri Light" panose="020F0302020204030204" pitchFamily="34" charset="0"/>
                        </a:rPr>
                        <a:t>2029-2030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effectLst/>
                          <a:latin typeface="Calibri Light" panose="020F0302020204030204" pitchFamily="34" charset="0"/>
                        </a:rPr>
                        <a:t>  31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  31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  190.89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effectLst/>
                          <a:latin typeface="Calibri Light" panose="020F03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0512732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100" b="1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100" b="1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0610146"/>
                  </a:ext>
                </a:extLst>
              </a:tr>
              <a:tr h="571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2341981"/>
                  </a:ext>
                </a:extLst>
              </a:tr>
              <a:tr h="161925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1/ Variación porcentual en el precio: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70547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 con respecto 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0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12/10/2026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Cosecha 2026-2027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930986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 con respecto 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0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12/10/2026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Cosecha 2026-2027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56402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 con respecto 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0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12/10/2026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Cosecha 2026-2027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 dirty="0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685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13702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15293</TotalTime>
  <Words>959</Words>
  <Application>Microsoft Office PowerPoint</Application>
  <PresentationFormat>Panorámica</PresentationFormat>
  <Paragraphs>410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6</vt:i4>
      </vt:variant>
    </vt:vector>
  </HeadingPairs>
  <TitlesOfParts>
    <vt:vector size="13" baseType="lpstr">
      <vt:lpstr>Aptos</vt:lpstr>
      <vt:lpstr>Arial</vt:lpstr>
      <vt:lpstr>Calibri</vt:lpstr>
      <vt:lpstr>Calibri Light</vt:lpstr>
      <vt:lpstr>Slenco Black</vt:lpstr>
      <vt:lpstr>Tema de Office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aquiros</dc:creator>
  <cp:lastModifiedBy>Juan Carlos Castillo Molina</cp:lastModifiedBy>
  <cp:revision>26</cp:revision>
  <dcterms:created xsi:type="dcterms:W3CDTF">2023-12-07T15:07:55Z</dcterms:created>
  <dcterms:modified xsi:type="dcterms:W3CDTF">2026-10-20T17:29:41Z</dcterms:modified>
</cp:coreProperties>
</file>